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D25C1E0-9B2C-41AF-8268-873351E099EE}">
  <a:tblStyle styleId="{5D25C1E0-9B2C-41AF-8268-873351E099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44" Type="http://schemas.openxmlformats.org/officeDocument/2006/relationships/font" Target="fonts/Roboto-regular.fntdata"/><Relationship Id="rId43" Type="http://schemas.openxmlformats.org/officeDocument/2006/relationships/font" Target="fonts/Raleway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eb03968ff_0_14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6eb03968ff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eb03968ff_0_14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eb03968ff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eb03968ff_0_14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6eb03968ff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70b533a44a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70b533a44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eb03968ff_0_14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6eb03968ff_0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709ff3507f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709ff3507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710c33b1c8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710c33b1c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eb03968ff_0_14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6eb03968ff_0_1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70b533a44a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70b533a44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eb03968ff_0_14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eb03968ff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eb03968ff_0_7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eb03968ff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6eb03968ff_0_14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6eb03968ff_0_1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6eb03968ff_0_14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6eb03968ff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70b533a44a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70b533a44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709ff3507f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709ff3507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0b533a44a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70b533a4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70b533a44a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70b533a44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709ff350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709ff350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710c33b1c8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710c33b1c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709ff3507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709ff3507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eb03968ff_0_14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eb03968ff_0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6eb03968ff_0_14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6eb03968ff_0_1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6fa3c898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6fa3c89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70c891d39d_1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70c891d39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70c891d39d_1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70c891d39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eb03968ff_0_7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eb03968ff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eb03968ff_0_7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eb03968ff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eb03968ff_0_13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6eb03968ff_0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eb03968ff_0_14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6eb03968ff_0_1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eb03968ff_0_14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eb03968ff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79"/>
              <a:t>Team 41</a:t>
            </a:r>
            <a:endParaRPr sz="177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en" sz="3580"/>
            </a:br>
            <a:r>
              <a:rPr lang="en" sz="2580"/>
              <a:t>Multiple artifact removal from degraded images using CNN-ViT hybrid architecture</a:t>
            </a:r>
            <a:endParaRPr b="0" sz="34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58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2" y="32730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Tejas Dhopavkar • 7075870 | Panav Raina • 7075813</a:t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82" name="Google Shape;182;p22"/>
          <p:cNvSpPr txBox="1"/>
          <p:nvPr>
            <p:ph idx="1" type="body"/>
          </p:nvPr>
        </p:nvSpPr>
        <p:spPr>
          <a:xfrm>
            <a:off x="729325" y="2078875"/>
            <a:ext cx="7853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DeblurDiff: Real-World Image Deblurring with Generative Diffusion Models. </a:t>
            </a:r>
            <a:r>
              <a:rPr b="1" baseline="30000" lang="en" sz="1800">
                <a:solidFill>
                  <a:schemeClr val="dk1"/>
                </a:solidFill>
              </a:rPr>
              <a:t>[1]</a:t>
            </a:r>
            <a:endParaRPr b="1" baseline="30000" sz="18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Introduces a Latent Kernel Prediction Network with the pre-trained Stable Diffusion model.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Element-wise adaptive convolution is applied to the kernel to preserve the structural information while deblurring.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kernels are iteratively refined using results from each diffusion step.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authors created their own dataset of 500,000 data pairs and used the GoPro dataset for evaluation.</a:t>
            </a:r>
            <a:endParaRPr sz="1400"/>
          </a:p>
        </p:txBody>
      </p:sp>
      <p:sp>
        <p:nvSpPr>
          <p:cNvPr id="183" name="Google Shape;183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89" name="Google Shape;189;p23"/>
          <p:cNvSpPr txBox="1"/>
          <p:nvPr>
            <p:ph idx="1" type="body"/>
          </p:nvPr>
        </p:nvSpPr>
        <p:spPr>
          <a:xfrm>
            <a:off x="729325" y="2078875"/>
            <a:ext cx="7853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Restormer: Efficient Transformer for High-Resolution Image Restoration.</a:t>
            </a:r>
            <a:r>
              <a:rPr b="1" baseline="30000" lang="en" sz="1800">
                <a:solidFill>
                  <a:schemeClr val="dk1"/>
                </a:solidFill>
              </a:rPr>
              <a:t>[3]</a:t>
            </a:r>
            <a:endParaRPr b="1" baseline="30000" sz="18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authors propose a modified transformer architecture that focuses on attention across channels instead of spatial dimensions.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They also utilize depth-wise convolutions. In regular CNNs, we apply the same filter across all the channels. However, in the Restormer, the authors apply a different filter to each of the channels before sending the features to compute cross attention.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Restormer is able to remove all degradations (noise, blur, de-raining, etc) successfully.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authors utilize the GoPro dataset along with many others for training and testing.</a:t>
            </a:r>
            <a:endParaRPr sz="1400"/>
          </a:p>
        </p:txBody>
      </p:sp>
      <p:sp>
        <p:nvSpPr>
          <p:cNvPr id="190" name="Google Shape;190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Approach and Experiments</a:t>
            </a:r>
            <a:endParaRPr/>
          </a:p>
        </p:txBody>
      </p:sp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729450" y="1894550"/>
            <a:ext cx="7853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Image Restoration Dataset</a:t>
            </a:r>
            <a:endParaRPr b="1" sz="18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GoPro</a:t>
            </a:r>
            <a:r>
              <a:rPr baseline="30000" lang="en" sz="1400"/>
              <a:t>[5]</a:t>
            </a:r>
            <a:r>
              <a:rPr lang="en" sz="1400"/>
              <a:t> and SIDD</a:t>
            </a:r>
            <a:r>
              <a:rPr baseline="30000" lang="en" sz="1400"/>
              <a:t>[6]</a:t>
            </a:r>
            <a:r>
              <a:rPr lang="en" sz="1400"/>
              <a:t> were combined.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Synthetic noise, low resolution added to GoPro dataset.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Synthetic blurring, low resolution added to SIDD dataset.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Total samples: 2214 (Training) + 1160 (Testing) = 3374 images.</a:t>
            </a:r>
            <a:endParaRPr sz="1400"/>
          </a:p>
        </p:txBody>
      </p:sp>
      <p:sp>
        <p:nvSpPr>
          <p:cNvPr id="203" name="Google Shape;203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1 </a:t>
            </a:r>
            <a:endParaRPr/>
          </a:p>
        </p:txBody>
      </p:sp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729325" y="1853850"/>
            <a:ext cx="7853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CNN-ViT Hybrid Architecture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10" name="Google Shape;210;p26" title="Cnn-ViT-Dot-Product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059" y="2660725"/>
            <a:ext cx="6295875" cy="17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1 - Details </a:t>
            </a:r>
            <a:endParaRPr/>
          </a:p>
        </p:txBody>
      </p:sp>
      <p:graphicFrame>
        <p:nvGraphicFramePr>
          <p:cNvPr id="217" name="Google Shape;217;p27"/>
          <p:cNvGraphicFramePr/>
          <p:nvPr/>
        </p:nvGraphicFramePr>
        <p:xfrm>
          <a:off x="1679225" y="194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{5D25C1E0-9B2C-41AF-8268-873351E099EE}</a:tableStyleId>
              </a:tblPr>
              <a:tblGrid>
                <a:gridCol w="3031400"/>
                <a:gridCol w="3031400"/>
              </a:tblGrid>
              <a:tr h="33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Parameter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Value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Epochs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100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Loss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MSE Loss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Optimizer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Adam Optimizer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Batch Normalization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NA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Hidden layers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Drop Probabilities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0.4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Transformer Weights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vit-base-patch16-224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8" name="Google Shape;218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1 - Configuration </a:t>
            </a:r>
            <a:endParaRPr/>
          </a:p>
        </p:txBody>
      </p:sp>
      <p:sp>
        <p:nvSpPr>
          <p:cNvPr id="224" name="Google Shape;224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729450" y="1915975"/>
            <a:ext cx="7853100" cy="29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400"/>
              <a:t>High-Level Structure:</a:t>
            </a:r>
            <a:endParaRPr sz="1400"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400"/>
              <a:t>Hybrid model combining Vision Transformer (ViT) and CNN. The CNN extracts the local features and ViT extracts the global features with it’s 12 attention heads. We compute the element-wise product of both features to get weighted-attention.</a:t>
            </a:r>
            <a:endParaRPr sz="14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400"/>
              <a:t>Key Components:</a:t>
            </a:r>
            <a:endParaRPr sz="1400"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400"/>
              <a:t>Custom Dataset: Image Restoration Dataset</a:t>
            </a:r>
            <a:endParaRPr sz="1400"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400"/>
              <a:t>Model: CNN-ViT Hybrid Architecture</a:t>
            </a:r>
            <a:endParaRPr sz="1400"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400"/>
              <a:t>Loss Function: MSE</a:t>
            </a:r>
            <a:endParaRPr sz="1400"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400"/>
              <a:t>Training Pipeline: Extract the features using both branches, compute the product, reconstruct the image, and train the model on MSELoss.</a:t>
            </a:r>
            <a:endParaRPr sz="1400"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400"/>
              <a:t>Evaluation &amp; Visualization: Computes PSNR/SSIM, and visualizes input, predicted, and ground-truth images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2 </a:t>
            </a:r>
            <a:endParaRPr/>
          </a:p>
        </p:txBody>
      </p:sp>
      <p:sp>
        <p:nvSpPr>
          <p:cNvPr id="231" name="Google Shape;231;p29"/>
          <p:cNvSpPr txBox="1"/>
          <p:nvPr>
            <p:ph idx="1" type="body"/>
          </p:nvPr>
        </p:nvSpPr>
        <p:spPr>
          <a:xfrm>
            <a:off x="729450" y="1853850"/>
            <a:ext cx="7853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ViT with Image Patching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32" name="Google Shape;232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29" title="ViT-Patching-Experiment-2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63" y="2746800"/>
            <a:ext cx="8528675" cy="14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2 - Details</a:t>
            </a:r>
            <a:endParaRPr/>
          </a:p>
        </p:txBody>
      </p:sp>
      <p:graphicFrame>
        <p:nvGraphicFramePr>
          <p:cNvPr id="239" name="Google Shape;239;p30"/>
          <p:cNvGraphicFramePr/>
          <p:nvPr/>
        </p:nvGraphicFramePr>
        <p:xfrm>
          <a:off x="1679225" y="194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{5D25C1E0-9B2C-41AF-8268-873351E099EE}</a:tableStyleId>
              </a:tblPr>
              <a:tblGrid>
                <a:gridCol w="3031400"/>
                <a:gridCol w="3031400"/>
              </a:tblGrid>
              <a:tr h="33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Parameter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Value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Epochs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100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Loss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MSE Loss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Optimizer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Adam Optimizer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Batch Normalization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Yes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Drop Probabilities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NA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Transformer Weights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Custom trained weights without initialization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0" name="Google Shape;240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2 - Configuration </a:t>
            </a:r>
            <a:endParaRPr/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729450" y="1915975"/>
            <a:ext cx="7853100" cy="29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400"/>
              <a:t>High-Level Structure:</a:t>
            </a:r>
            <a:endParaRPr sz="1400"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400"/>
              <a:t>Hybrid model combining Vision Transformer (ViT) for feature extraction and a convolutional decoder for image reconstruction, enhanced by cross-attention and hint integration.</a:t>
            </a:r>
            <a:endParaRPr sz="14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400"/>
              <a:t>Key Components:</a:t>
            </a:r>
            <a:endParaRPr sz="1400"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400"/>
              <a:t>Custom Dataset: Image Restoration Dataset</a:t>
            </a:r>
            <a:endParaRPr sz="1400"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400"/>
              <a:t>Model: End-To-End ViT</a:t>
            </a:r>
            <a:endParaRPr sz="1400"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400"/>
              <a:t>Loss Function: MSE</a:t>
            </a:r>
            <a:endParaRPr sz="1400"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400"/>
              <a:t>Training Pipeline: Uses gradient accumulation, mixed-precision training, and a ReduceLROnPlateau scheduler for stable convergence.</a:t>
            </a:r>
            <a:endParaRPr sz="1400"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400"/>
              <a:t>Evaluation &amp; Visualization: Stitches patches, computes PSNR/SSIM, and visualizes input, predicted, and ground-truth images.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47" name="Google Shape;247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53" name="Google Shape;253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1 - Results</a:t>
            </a:r>
            <a:endParaRPr/>
          </a:p>
        </p:txBody>
      </p:sp>
      <p:graphicFrame>
        <p:nvGraphicFramePr>
          <p:cNvPr id="259" name="Google Shape;259;p33"/>
          <p:cNvGraphicFramePr/>
          <p:nvPr/>
        </p:nvGraphicFramePr>
        <p:xfrm>
          <a:off x="841400" y="236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{5D25C1E0-9B2C-41AF-8268-873351E099EE}</a:tableStyleId>
              </a:tblPr>
              <a:tblGrid>
                <a:gridCol w="3788225"/>
                <a:gridCol w="3788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Metric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0.0019663786854552797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r>
                        <a:rPr lang="en"/>
                        <a:t> PSNR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34.09832070610481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r>
                        <a:rPr lang="en"/>
                        <a:t> SSIM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0.9226827049563671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0" name="Google Shape;260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1 - </a:t>
            </a:r>
            <a:r>
              <a:rPr lang="en"/>
              <a:t>Visualizations</a:t>
            </a:r>
            <a:endParaRPr/>
          </a:p>
        </p:txBody>
      </p:sp>
      <p:sp>
        <p:nvSpPr>
          <p:cNvPr id="266" name="Google Shape;266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34" title="cnn-vit-pretrained-product-mse-results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150" y="1838550"/>
            <a:ext cx="6715650" cy="31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1 - </a:t>
            </a:r>
            <a:r>
              <a:rPr lang="en"/>
              <a:t>Attention and CNN Features</a:t>
            </a:r>
            <a:endParaRPr/>
          </a:p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35" title="cnn-vit-pretrained-product-mse-atten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00" y="1853850"/>
            <a:ext cx="397980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 title="cnn-vit-pretrained-product-mse-cnn-featur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150" y="1853850"/>
            <a:ext cx="3918501" cy="30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 - Experiment 1</a:t>
            </a:r>
            <a:endParaRPr/>
          </a:p>
        </p:txBody>
      </p:sp>
      <p:sp>
        <p:nvSpPr>
          <p:cNvPr id="281" name="Google Shape;281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36" title="cnn-vit-pretrained-product-mse-results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675" y="1853850"/>
            <a:ext cx="6873949" cy="32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and CNN Features - Experiment 1</a:t>
            </a:r>
            <a:endParaRPr/>
          </a:p>
        </p:txBody>
      </p:sp>
      <p:sp>
        <p:nvSpPr>
          <p:cNvPr id="288" name="Google Shape;288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37" title="cnn-vit-pretrained-product-mse-attention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75" y="1866000"/>
            <a:ext cx="397980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7" title="cnn-vit-pretrained-product-mse-cnn-features-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66013"/>
            <a:ext cx="3979800" cy="2984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Experiment 2</a:t>
            </a:r>
            <a:endParaRPr/>
          </a:p>
        </p:txBody>
      </p:sp>
      <p:graphicFrame>
        <p:nvGraphicFramePr>
          <p:cNvPr id="296" name="Google Shape;296;p38"/>
          <p:cNvGraphicFramePr/>
          <p:nvPr/>
        </p:nvGraphicFramePr>
        <p:xfrm>
          <a:off x="841400" y="236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{5D25C1E0-9B2C-41AF-8268-873351E099EE}</a:tableStyleId>
              </a:tblPr>
              <a:tblGrid>
                <a:gridCol w="3788225"/>
                <a:gridCol w="3788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Metric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Loss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PSNR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SSIM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297" name="Google Shape;297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 - Experiment 2</a:t>
            </a:r>
            <a:endParaRPr/>
          </a:p>
        </p:txBody>
      </p:sp>
      <p:sp>
        <p:nvSpPr>
          <p:cNvPr id="303" name="Google Shape;303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39" title="outpu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231501" cy="2902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 - Experiment 2</a:t>
            </a:r>
            <a:endParaRPr/>
          </a:p>
        </p:txBody>
      </p:sp>
      <p:sp>
        <p:nvSpPr>
          <p:cNvPr id="310" name="Google Shape;310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40" title="epochs_vs_los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600" y="1853850"/>
            <a:ext cx="497475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Future Work</a:t>
            </a:r>
            <a:endParaRPr/>
          </a:p>
        </p:txBody>
      </p:sp>
      <p:sp>
        <p:nvSpPr>
          <p:cNvPr id="317" name="Google Shape;317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325" y="2078875"/>
            <a:ext cx="7853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Identifying the key concern</a:t>
            </a:r>
            <a:endParaRPr b="1" sz="18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Real-world images are often affected by degradations through multiple artifacts.</a:t>
            </a:r>
            <a:r>
              <a:rPr baseline="30000" lang="en" sz="1400"/>
              <a:t>[4]</a:t>
            </a:r>
            <a:endParaRPr baseline="30000"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Models have been trained to generate deblurred images based on either synthetic or natural data.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Few models can tackle multiple degradations simultaneously and can generalize well for both (natural and synthetic) data. </a:t>
            </a:r>
            <a:endParaRPr sz="1400"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23" name="Google Shape;323;p42"/>
          <p:cNvSpPr txBox="1"/>
          <p:nvPr>
            <p:ph idx="1" type="body"/>
          </p:nvPr>
        </p:nvSpPr>
        <p:spPr>
          <a:xfrm>
            <a:off x="729325" y="2078875"/>
            <a:ext cx="7853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Remarks and summary</a:t>
            </a:r>
            <a:endParaRPr b="1" sz="18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Experiment 1 performs better and is able to resolve all three artifacts.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“Fog” is observed in the generated output.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Probable cause of the “fog” is a shallow decoder.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Proposed model has achieved good PSNR and SSIM values.</a:t>
            </a:r>
            <a:endParaRPr sz="1400"/>
          </a:p>
        </p:txBody>
      </p:sp>
      <p:sp>
        <p:nvSpPr>
          <p:cNvPr id="324" name="Google Shape;324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and Next Steps</a:t>
            </a:r>
            <a:endParaRPr/>
          </a:p>
        </p:txBody>
      </p:sp>
      <p:sp>
        <p:nvSpPr>
          <p:cNvPr id="330" name="Google Shape;330;p43"/>
          <p:cNvSpPr txBox="1"/>
          <p:nvPr>
            <p:ph idx="1" type="body"/>
          </p:nvPr>
        </p:nvSpPr>
        <p:spPr>
          <a:xfrm>
            <a:off x="729450" y="19000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Experiment 3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aim to perform an ablation study, experimenting with individual branches of the proposed architecture and including the results in the report.</a:t>
            </a:r>
            <a:endParaRPr sz="14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Experiment 4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As an alternative approach to Experiment 2, we would compute the loss values on the complete image and not the patches by compromising the model complexity. </a:t>
            </a:r>
            <a:endParaRPr sz="14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Report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Write the </a:t>
            </a:r>
            <a:r>
              <a:rPr lang="en" sz="1400"/>
              <a:t>report and include all the findings.</a:t>
            </a:r>
            <a:endParaRPr sz="14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1" name="Google Shape;331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37" name="Google Shape;337;p44"/>
          <p:cNvSpPr txBox="1"/>
          <p:nvPr>
            <p:ph idx="1" type="body"/>
          </p:nvPr>
        </p:nvSpPr>
        <p:spPr>
          <a:xfrm>
            <a:off x="729450" y="19000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Lingshun Kong, Jiawei Zhang, Dongqing Zou, Jimmy Ren, Xiaohe Wu, Jiangxin Dong, &amp; Jinshan Pan. (2025). DeblurDiff: Real-World Image Deblurring with Generative Diffusion Models.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Kaihao Zhang, Wenqi Ren, Wenhan Luo, Wei-Sheng Lai, Bjorn Stenger, Ming-Hsuan Yang, &amp; Hongdong Li. (2022). Deep Image Deblurring: A Survey.</a:t>
            </a:r>
            <a:endParaRPr sz="1100"/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Syed Waqas Zamir, Aditya Arora, Salman Khan, Munawar Hayat, Fahad Shahbaz Khan, &amp; Ming-Hsuan Yang. (2022). Restormer: Efficient Transformer for High-Resolution Image Restoration.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Kaihao Zhang, Wenqi Ren, Wenhan Luo, Wei-Sheng Lai, Bjorn Stenger, Ming-Hsuan Yang, &amp; Hongdong Li. (2022). Deep Image Deblurring: A Survey.</a:t>
            </a:r>
            <a:endParaRPr sz="1100"/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Seungjun Nah, Tae Hyun Kim, &amp; Kyoung Mu Lee. (2018). Deep Multi-scale Convolutional Neural Network for Dynamic Scene Deblurring.</a:t>
            </a:r>
            <a:endParaRPr sz="1100"/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A. Abdelhamed, S. Lin and M. S. Brown, "A High-Quality Denoising Dataset for Smartphone Cameras," 2018 IEEE/CVF Conference on Computer Vision and Pattern Recognition, Salt Lake City, UT, USA, 2018, pp. 1692-1700, doi: 10</a:t>
            </a:r>
            <a:r>
              <a:rPr lang="en" sz="1100"/>
              <a:t>.1109/CVPR.2018.00182</a:t>
            </a:r>
            <a:endParaRPr sz="7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11"/>
              <a:t>Questions and Feedback</a:t>
            </a:r>
            <a:endParaRPr sz="1711"/>
          </a:p>
        </p:txBody>
      </p:sp>
      <p:sp>
        <p:nvSpPr>
          <p:cNvPr id="344" name="Google Shape;344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9325" y="2078875"/>
            <a:ext cx="7853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We aim to achieve</a:t>
            </a:r>
            <a:endParaRPr b="1" sz="18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model that can handle multiple degradations to produce a clear image.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model that generalizes well and gives good results on benchmark datasets.</a:t>
            </a:r>
            <a:endParaRPr sz="1400"/>
          </a:p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Approach</a:t>
            </a:r>
            <a:endParaRPr/>
          </a:p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655800" y="12970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grpSp>
        <p:nvGrpSpPr>
          <p:cNvPr id="126" name="Google Shape;126;p19"/>
          <p:cNvGrpSpPr/>
          <p:nvPr/>
        </p:nvGrpSpPr>
        <p:grpSpPr>
          <a:xfrm>
            <a:off x="972015" y="1720775"/>
            <a:ext cx="6905502" cy="3051680"/>
            <a:chOff x="316163" y="1014951"/>
            <a:chExt cx="8511650" cy="3915924"/>
          </a:xfrm>
        </p:grpSpPr>
        <p:grpSp>
          <p:nvGrpSpPr>
            <p:cNvPr id="127" name="Google Shape;127;p19"/>
            <p:cNvGrpSpPr/>
            <p:nvPr/>
          </p:nvGrpSpPr>
          <p:grpSpPr>
            <a:xfrm>
              <a:off x="316163" y="1602975"/>
              <a:ext cx="3558375" cy="924600"/>
              <a:chOff x="308838" y="1242975"/>
              <a:chExt cx="3558375" cy="924600"/>
            </a:xfrm>
          </p:grpSpPr>
          <p:cxnSp>
            <p:nvCxnSpPr>
              <p:cNvPr id="128" name="Google Shape;128;p19"/>
              <p:cNvCxnSpPr/>
              <p:nvPr/>
            </p:nvCxnSpPr>
            <p:spPr>
              <a:xfrm rot="10800000">
                <a:off x="2642013" y="1654113"/>
                <a:ext cx="1225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49C9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sp>
            <p:nvSpPr>
              <p:cNvPr id="129" name="Google Shape;129;p19"/>
              <p:cNvSpPr txBox="1"/>
              <p:nvPr/>
            </p:nvSpPr>
            <p:spPr>
              <a:xfrm>
                <a:off x="308838" y="1242975"/>
                <a:ext cx="2124000" cy="92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Dataset Collection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Datasets used are </a:t>
                </a:r>
                <a:r>
                  <a:rPr i="1" lang="en" sz="800">
                    <a:latin typeface="Roboto"/>
                    <a:ea typeface="Roboto"/>
                    <a:cs typeface="Roboto"/>
                    <a:sym typeface="Roboto"/>
                  </a:rPr>
                  <a:t>GoPro</a:t>
                </a: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 and </a:t>
                </a:r>
                <a:r>
                  <a:rPr i="1" lang="en" sz="800">
                    <a:latin typeface="Roboto"/>
                    <a:ea typeface="Roboto"/>
                    <a:cs typeface="Roboto"/>
                    <a:sym typeface="Roboto"/>
                  </a:rPr>
                  <a:t>SIDD</a:t>
                </a: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0" name="Google Shape;130;p19"/>
            <p:cNvGrpSpPr/>
            <p:nvPr/>
          </p:nvGrpSpPr>
          <p:grpSpPr>
            <a:xfrm>
              <a:off x="316163" y="3006125"/>
              <a:ext cx="3263100" cy="924600"/>
              <a:chOff x="308838" y="2646125"/>
              <a:chExt cx="3263100" cy="924600"/>
            </a:xfrm>
          </p:grpSpPr>
          <p:cxnSp>
            <p:nvCxnSpPr>
              <p:cNvPr id="131" name="Google Shape;131;p19"/>
              <p:cNvCxnSpPr/>
              <p:nvPr/>
            </p:nvCxnSpPr>
            <p:spPr>
              <a:xfrm rot="10800000">
                <a:off x="2641938" y="3108425"/>
                <a:ext cx="930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1F887E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sp>
            <p:nvSpPr>
              <p:cNvPr id="132" name="Google Shape;132;p19"/>
              <p:cNvSpPr txBox="1"/>
              <p:nvPr/>
            </p:nvSpPr>
            <p:spPr>
              <a:xfrm>
                <a:off x="308838" y="2646125"/>
                <a:ext cx="2124000" cy="92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Visualizations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D</a:t>
                </a: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ocument loss, visualize attention and features.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r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3" name="Google Shape;133;p19"/>
            <p:cNvGrpSpPr/>
            <p:nvPr/>
          </p:nvGrpSpPr>
          <p:grpSpPr>
            <a:xfrm>
              <a:off x="4665063" y="3751700"/>
              <a:ext cx="4162750" cy="924600"/>
              <a:chOff x="4657738" y="3391700"/>
              <a:chExt cx="4162750" cy="924600"/>
            </a:xfrm>
          </p:grpSpPr>
          <p:cxnSp>
            <p:nvCxnSpPr>
              <p:cNvPr id="134" name="Google Shape;134;p19"/>
              <p:cNvCxnSpPr/>
              <p:nvPr/>
            </p:nvCxnSpPr>
            <p:spPr>
              <a:xfrm>
                <a:off x="4657738" y="3854000"/>
                <a:ext cx="1838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1D7E75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sp>
            <p:nvSpPr>
              <p:cNvPr id="135" name="Google Shape;135;p19"/>
              <p:cNvSpPr txBox="1"/>
              <p:nvPr/>
            </p:nvSpPr>
            <p:spPr>
              <a:xfrm>
                <a:off x="6696488" y="3391700"/>
                <a:ext cx="2124000" cy="92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Model Evaluation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Evaluate performance of the model using metrics: PSNR, SSIM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6" name="Google Shape;136;p19"/>
            <p:cNvGrpSpPr/>
            <p:nvPr/>
          </p:nvGrpSpPr>
          <p:grpSpPr>
            <a:xfrm>
              <a:off x="5217163" y="1602975"/>
              <a:ext cx="3610650" cy="924600"/>
              <a:chOff x="5209838" y="1242975"/>
              <a:chExt cx="3610650" cy="924600"/>
            </a:xfrm>
          </p:grpSpPr>
          <p:sp>
            <p:nvSpPr>
              <p:cNvPr id="137" name="Google Shape;137;p19"/>
              <p:cNvSpPr txBox="1"/>
              <p:nvPr/>
            </p:nvSpPr>
            <p:spPr>
              <a:xfrm>
                <a:off x="6696488" y="1242975"/>
                <a:ext cx="2124000" cy="92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Model Architecture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CNN-ViT Hybrid Architecture, ViT with image patching.</a:t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138" name="Google Shape;138;p19"/>
              <p:cNvCxnSpPr/>
              <p:nvPr/>
            </p:nvCxnSpPr>
            <p:spPr>
              <a:xfrm>
                <a:off x="5209838" y="1654113"/>
                <a:ext cx="1286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155B55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39" name="Google Shape;139;p19"/>
            <p:cNvGrpSpPr/>
            <p:nvPr/>
          </p:nvGrpSpPr>
          <p:grpSpPr>
            <a:xfrm>
              <a:off x="5617613" y="2673350"/>
              <a:ext cx="3210200" cy="924600"/>
              <a:chOff x="5610288" y="2313350"/>
              <a:chExt cx="3210200" cy="924600"/>
            </a:xfrm>
          </p:grpSpPr>
          <p:cxnSp>
            <p:nvCxnSpPr>
              <p:cNvPr id="140" name="Google Shape;140;p19"/>
              <p:cNvCxnSpPr/>
              <p:nvPr/>
            </p:nvCxnSpPr>
            <p:spPr>
              <a:xfrm>
                <a:off x="5610288" y="2775650"/>
                <a:ext cx="886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1B786F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sp>
            <p:nvSpPr>
              <p:cNvPr id="141" name="Google Shape;141;p19"/>
              <p:cNvSpPr txBox="1"/>
              <p:nvPr/>
            </p:nvSpPr>
            <p:spPr>
              <a:xfrm>
                <a:off x="6696488" y="2313350"/>
                <a:ext cx="2124000" cy="92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Model Training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Train the model over GPU’s.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2" name="Google Shape;142;p19"/>
            <p:cNvGrpSpPr/>
            <p:nvPr/>
          </p:nvGrpSpPr>
          <p:grpSpPr>
            <a:xfrm>
              <a:off x="2608561" y="1014951"/>
              <a:ext cx="3922200" cy="3915924"/>
              <a:chOff x="2610905" y="610653"/>
              <a:chExt cx="3922200" cy="3922200"/>
            </a:xfrm>
          </p:grpSpPr>
          <p:sp>
            <p:nvSpPr>
              <p:cNvPr id="143" name="Google Shape;143;p19"/>
              <p:cNvSpPr/>
              <p:nvPr/>
            </p:nvSpPr>
            <p:spPr>
              <a:xfrm rot="-4980021">
                <a:off x="3204123" y="1186472"/>
                <a:ext cx="2771960" cy="2771960"/>
              </a:xfrm>
              <a:prstGeom prst="blockArc">
                <a:avLst>
                  <a:gd fmla="val 12602522" name="adj1"/>
                  <a:gd fmla="val 16867657" name="adj2"/>
                  <a:gd fmla="val 20844" name="adj3"/>
                </a:avLst>
              </a:prstGeom>
              <a:solidFill>
                <a:srgbClr val="1F8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9"/>
              <p:cNvSpPr/>
              <p:nvPr/>
            </p:nvSpPr>
            <p:spPr>
              <a:xfrm rot="7920309">
                <a:off x="3183402" y="1183149"/>
                <a:ext cx="2777207" cy="2777207"/>
              </a:xfrm>
              <a:prstGeom prst="blockArc">
                <a:avLst>
                  <a:gd fmla="val 12602522" name="adj1"/>
                  <a:gd fmla="val 16867657" name="adj2"/>
                  <a:gd fmla="val 20844" name="adj3"/>
                </a:avLst>
              </a:prstGeom>
              <a:solidFill>
                <a:srgbClr val="1B78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 rot="3600063">
                <a:off x="3186335" y="1195681"/>
                <a:ext cx="2777488" cy="2777488"/>
              </a:xfrm>
              <a:prstGeom prst="blockArc">
                <a:avLst>
                  <a:gd fmla="val 12602522" name="adj1"/>
                  <a:gd fmla="val 16867657" name="adj2"/>
                  <a:gd fmla="val 20844" name="adj3"/>
                </a:avLst>
              </a:prstGeom>
              <a:solidFill>
                <a:srgbClr val="155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 rot="4024705">
                <a:off x="5326681" y="1940898"/>
                <a:ext cx="578477" cy="57914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B786F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 rot="-6816027">
                <a:off x="5326729" y="1940918"/>
                <a:ext cx="578485" cy="579035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B78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 rot="-9359762">
                <a:off x="3193941" y="1176205"/>
                <a:ext cx="2777287" cy="2777287"/>
              </a:xfrm>
              <a:prstGeom prst="blockArc">
                <a:avLst>
                  <a:gd fmla="val 12602522" name="adj1"/>
                  <a:gd fmla="val 16867657" name="adj2"/>
                  <a:gd fmla="val 20844" name="adj3"/>
                </a:avLst>
              </a:prstGeom>
              <a:solidFill>
                <a:srgbClr val="1D7E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9"/>
              <p:cNvSpPr/>
              <p:nvPr/>
            </p:nvSpPr>
            <p:spPr>
              <a:xfrm rot="-8936366">
                <a:off x="3659126" y="3173505"/>
                <a:ext cx="578551" cy="578963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F887E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 rot="1824498">
                <a:off x="3659375" y="3173497"/>
                <a:ext cx="578475" cy="578885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F8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 rot="-600092">
                <a:off x="3198852" y="1195456"/>
                <a:ext cx="2777611" cy="2777611"/>
              </a:xfrm>
              <a:prstGeom prst="blockArc">
                <a:avLst>
                  <a:gd fmla="val 12513247" name="adj1"/>
                  <a:gd fmla="val 16867657" name="adj2"/>
                  <a:gd fmla="val 20844" name="adj3"/>
                </a:avLst>
              </a:prstGeom>
              <a:solidFill>
                <a:srgbClr val="249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 rot="-176551">
                <a:off x="4312105" y="1195442"/>
                <a:ext cx="578563" cy="579162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55B5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 rot="10584085">
                <a:off x="4312088" y="1195622"/>
                <a:ext cx="578340" cy="578939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55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9"/>
              <p:cNvSpPr/>
              <p:nvPr/>
            </p:nvSpPr>
            <p:spPr>
              <a:xfrm rot="8344778">
                <a:off x="4940929" y="3162886"/>
                <a:ext cx="578465" cy="578888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D7E7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9"/>
              <p:cNvSpPr/>
              <p:nvPr/>
            </p:nvSpPr>
            <p:spPr>
              <a:xfrm rot="-2495643">
                <a:off x="4941000" y="3162728"/>
                <a:ext cx="578445" cy="579093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D7E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9"/>
              <p:cNvSpPr/>
              <p:nvPr/>
            </p:nvSpPr>
            <p:spPr>
              <a:xfrm rot="-4556960">
                <a:off x="3257335" y="1939059"/>
                <a:ext cx="578302" cy="57895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249C91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9"/>
              <p:cNvSpPr/>
              <p:nvPr/>
            </p:nvSpPr>
            <p:spPr>
              <a:xfrm rot="6204541">
                <a:off x="3257468" y="1938977"/>
                <a:ext cx="578264" cy="578917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249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9"/>
              <p:cNvSpPr txBox="1"/>
              <p:nvPr/>
            </p:nvSpPr>
            <p:spPr>
              <a:xfrm>
                <a:off x="4341900" y="1271896"/>
                <a:ext cx="507900" cy="26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9" name="Google Shape;159;p19"/>
              <p:cNvSpPr txBox="1"/>
              <p:nvPr/>
            </p:nvSpPr>
            <p:spPr>
              <a:xfrm>
                <a:off x="3274219" y="2018364"/>
                <a:ext cx="507900" cy="26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0" name="Google Shape;160;p19"/>
              <p:cNvSpPr txBox="1"/>
              <p:nvPr/>
            </p:nvSpPr>
            <p:spPr>
              <a:xfrm>
                <a:off x="3685317" y="3247321"/>
                <a:ext cx="507900" cy="26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 b="1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1" name="Google Shape;161;p19"/>
              <p:cNvSpPr txBox="1"/>
              <p:nvPr/>
            </p:nvSpPr>
            <p:spPr>
              <a:xfrm>
                <a:off x="4955323" y="3247321"/>
                <a:ext cx="507900" cy="26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2" name="Google Shape;162;p19"/>
              <p:cNvSpPr txBox="1"/>
              <p:nvPr/>
            </p:nvSpPr>
            <p:spPr>
              <a:xfrm>
                <a:off x="5364737" y="2018364"/>
                <a:ext cx="507900" cy="26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69" name="Google Shape;169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75" name="Google Shape;175;p21"/>
          <p:cNvSpPr txBox="1"/>
          <p:nvPr>
            <p:ph idx="1" type="body"/>
          </p:nvPr>
        </p:nvSpPr>
        <p:spPr>
          <a:xfrm>
            <a:off x="729325" y="2078875"/>
            <a:ext cx="7853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Deep Image Deblurring: A Survey</a:t>
            </a:r>
            <a:r>
              <a:rPr b="1" baseline="30000" lang="en" sz="1800">
                <a:solidFill>
                  <a:schemeClr val="dk1"/>
                </a:solidFill>
              </a:rPr>
              <a:t>[2]</a:t>
            </a:r>
            <a:endParaRPr b="1" baseline="30000" sz="18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authors introduce deblurring as a classic low-level computer vision problem and provide a list of degradations that can affect an image.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authors also </a:t>
            </a:r>
            <a:r>
              <a:rPr lang="en" sz="1400"/>
              <a:t>introduce</a:t>
            </a:r>
            <a:r>
              <a:rPr lang="en" sz="1400"/>
              <a:t> us to various image deblurring and restoration </a:t>
            </a:r>
            <a:r>
              <a:rPr lang="en" sz="1400"/>
              <a:t>architectures</a:t>
            </a:r>
            <a:r>
              <a:rPr lang="en" sz="1400"/>
              <a:t> ranging from CNN, GAN, to Transformers while discussing their advantages and disadvantages.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authors also provide a brief description of the benchmark datasets like GoPro and SIDD. 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addition, the authors also present the comparison between PSNR and SSIM of various models/architectures.</a:t>
            </a:r>
            <a:endParaRPr sz="1400"/>
          </a:p>
        </p:txBody>
      </p:sp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